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76" r:id="rId12"/>
    <p:sldId id="277" r:id="rId13"/>
    <p:sldId id="270" r:id="rId14"/>
    <p:sldId id="271" r:id="rId15"/>
    <p:sldId id="272" r:id="rId16"/>
    <p:sldId id="273" r:id="rId17"/>
    <p:sldId id="27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E7"/>
    <a:srgbClr val="B7B7B1"/>
    <a:srgbClr val="F8780E"/>
    <a:srgbClr val="F7620F"/>
    <a:srgbClr val="F92F0D"/>
    <a:srgbClr val="21E5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100" dirty="0" smtClean="0"/>
              <a:t>New York Land In Farms</a:t>
            </a:r>
            <a:endParaRPr lang="en-US" sz="1100" dirty="0"/>
          </a:p>
        </c:rich>
      </c:tx>
      <c:layout>
        <c:manualLayout>
          <c:xMode val="edge"/>
          <c:yMode val="edge"/>
          <c:x val="0.29570614843357329"/>
          <c:y val="2.3578302712161044E-2"/>
        </c:manualLayout>
      </c:layout>
    </c:title>
    <c:plotArea>
      <c:layout>
        <c:manualLayout>
          <c:layoutTarget val="inner"/>
          <c:xMode val="edge"/>
          <c:yMode val="edge"/>
          <c:x val="0.14907857262523036"/>
          <c:y val="9.3880021754037785E-2"/>
          <c:w val="0.80088596638186182"/>
          <c:h val="0.70630417031204429"/>
        </c:manualLayout>
      </c:layout>
      <c:scatterChart>
        <c:scatterStyle val="lineMarker"/>
        <c:ser>
          <c:idx val="1"/>
          <c:order val="0"/>
          <c:tx>
            <c:strRef>
              <c:f>Sheet3!$C$1</c:f>
              <c:strCache>
                <c:ptCount val="1"/>
                <c:pt idx="0">
                  <c:v>Land In Farms</c:v>
                </c:pt>
              </c:strCache>
            </c:strRef>
          </c:tx>
          <c:spPr>
            <a:ln cap="sq">
              <a:solidFill>
                <a:schemeClr val="tx1"/>
              </a:solidFill>
              <a:miter lim="800000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Sheet3!$A$2:$A$19</c:f>
              <c:numCache>
                <c:formatCode>General</c:formatCode>
                <c:ptCount val="18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1978</c:v>
                </c:pt>
                <c:pt idx="14">
                  <c:v>1987</c:v>
                </c:pt>
                <c:pt idx="15">
                  <c:v>1992</c:v>
                </c:pt>
                <c:pt idx="16">
                  <c:v>2002</c:v>
                </c:pt>
                <c:pt idx="17">
                  <c:v>2007</c:v>
                </c:pt>
              </c:numCache>
            </c:numRef>
          </c:xVal>
          <c:yVal>
            <c:numRef>
              <c:f>Sheet3!$C$2:$C$19</c:f>
              <c:numCache>
                <c:formatCode>0.0</c:formatCode>
                <c:ptCount val="18"/>
                <c:pt idx="0">
                  <c:v>19.100000000000001</c:v>
                </c:pt>
                <c:pt idx="1">
                  <c:v>21</c:v>
                </c:pt>
                <c:pt idx="2">
                  <c:v>22.2</c:v>
                </c:pt>
                <c:pt idx="3">
                  <c:v>23.8</c:v>
                </c:pt>
                <c:pt idx="4">
                  <c:v>22</c:v>
                </c:pt>
                <c:pt idx="5">
                  <c:v>22.6</c:v>
                </c:pt>
                <c:pt idx="6">
                  <c:v>22</c:v>
                </c:pt>
                <c:pt idx="7">
                  <c:v>20.6</c:v>
                </c:pt>
                <c:pt idx="8">
                  <c:v>18</c:v>
                </c:pt>
                <c:pt idx="9">
                  <c:v>17.2</c:v>
                </c:pt>
                <c:pt idx="10">
                  <c:v>16</c:v>
                </c:pt>
                <c:pt idx="11">
                  <c:v>13.5</c:v>
                </c:pt>
                <c:pt idx="12">
                  <c:v>10.1</c:v>
                </c:pt>
                <c:pt idx="13">
                  <c:v>9.5</c:v>
                </c:pt>
                <c:pt idx="14">
                  <c:v>8.4</c:v>
                </c:pt>
                <c:pt idx="15">
                  <c:v>7.5</c:v>
                </c:pt>
                <c:pt idx="16">
                  <c:v>7.7</c:v>
                </c:pt>
                <c:pt idx="17">
                  <c:v>7.2</c:v>
                </c:pt>
              </c:numCache>
            </c:numRef>
          </c:yVal>
        </c:ser>
        <c:axId val="47166592"/>
        <c:axId val="58013568"/>
      </c:scatterChart>
      <c:valAx>
        <c:axId val="47166592"/>
        <c:scaling>
          <c:orientation val="minMax"/>
          <c:max val="2020"/>
          <c:min val="1840"/>
        </c:scaling>
        <c:axPos val="b"/>
        <c:title>
          <c:tx>
            <c:rich>
              <a:bodyPr/>
              <a:lstStyle/>
              <a:p>
                <a:pPr>
                  <a:defRPr sz="500"/>
                </a:pPr>
                <a:r>
                  <a:rPr lang="en-US" sz="900" dirty="0"/>
                  <a:t>Year</a:t>
                </a:r>
                <a:endParaRPr lang="en-US" sz="500" dirty="0"/>
              </a:p>
            </c:rich>
          </c:tx>
          <c:layout>
            <c:manualLayout>
              <c:xMode val="edge"/>
              <c:yMode val="edge"/>
              <c:x val="0.49243508125314195"/>
              <c:y val="0.8677757363662903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8013568"/>
        <c:crosses val="autoZero"/>
        <c:crossBetween val="midCat"/>
        <c:majorUnit val="20"/>
      </c:valAx>
      <c:valAx>
        <c:axId val="580135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900" dirty="0"/>
                  <a:t>Million</a:t>
                </a:r>
                <a:r>
                  <a:rPr lang="en-US" sz="900" baseline="0" dirty="0"/>
                  <a:t> Acres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1.0322220360752811E-2"/>
              <c:y val="0.37069407990667907"/>
            </c:manualLayout>
          </c:layout>
        </c:title>
        <c:numFmt formatCode="0.0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7166592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0.91111</cdr:y>
    </cdr:from>
    <cdr:to>
      <cdr:x>0.76596</cdr:x>
      <cdr:y>0.98428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124200"/>
          <a:ext cx="2743200" cy="25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/>
            <a:t>Stanton and </a:t>
          </a:r>
          <a:r>
            <a:rPr lang="en-US" sz="700" dirty="0" smtClean="0"/>
            <a:t>Bills</a:t>
          </a:r>
          <a:r>
            <a:rPr lang="en-US" sz="800" dirty="0" smtClean="0"/>
            <a:t> 1996 and USDA Agricultural Census 2007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DFA6-9F5D-4961-83CF-E09B8EF64AEC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A9D73-09DE-4208-8412-71817EA4A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C534C2-EEE6-4BB6-8B2B-080427508B5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Map of alpha diversity – number of species per block at the time of the first atlas period (1980-85)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9D5715-BDAB-42D5-A384-7194162F369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Preliminary data analysis indicates that there has been a 12% increase in the number of blocks that had more than 76 species. This indicates that in many locations we have observed communities being invaded.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E27E8A-EFCA-474A-BAAC-3DB5D44F096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1" charset="-128"/>
              </a:rPr>
              <a:t>Our preliminary results indicate also that approximately 43% of all blocks have lambda &gt;1.1 - these are the communities that are being invaded. 34% of blocks have communities that have lost species between 1980 and 2000. In approximately 23% of all blocks the number of species between the two time periods remained constant.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3DBC55-8F91-46D5-B9AD-D4CC3558C00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1" charset="-128"/>
              </a:rPr>
              <a:t>Of those communities, where the number of species remained constant, almost all are communities with high persistence rates (stationary communities).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6712AE-EA9A-4D8E-B9E2-66D6B141F54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52400" y="1547813"/>
            <a:ext cx="8915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401763">
              <a:tabLst>
                <a:tab pos="0" algn="l"/>
                <a:tab pos="701675" algn="l"/>
                <a:tab pos="1401763" algn="l"/>
                <a:tab pos="2103438" algn="l"/>
                <a:tab pos="2803525" algn="l"/>
                <a:tab pos="3505200" algn="l"/>
                <a:tab pos="4206875" algn="l"/>
                <a:tab pos="4906963" algn="l"/>
                <a:tab pos="5608638" algn="l"/>
                <a:tab pos="6308725" algn="l"/>
                <a:tab pos="7010400" algn="l"/>
                <a:tab pos="7710488" algn="l"/>
                <a:tab pos="8412163" algn="l"/>
              </a:tabLst>
            </a:pPr>
            <a:r>
              <a:rPr lang="en-US" altLang="zh-CN" sz="2400" dirty="0"/>
              <a:t>PIs: </a:t>
            </a:r>
            <a:r>
              <a:rPr lang="en-US" altLang="zh-CN" sz="2400" dirty="0" err="1"/>
              <a:t>Giorgos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Mountrakis</a:t>
            </a:r>
            <a:r>
              <a:rPr lang="en-US" altLang="zh-CN" sz="2400" dirty="0"/>
              <a:t>, Colin </a:t>
            </a:r>
            <a:r>
              <a:rPr lang="en-US" altLang="zh-CN" sz="2400" dirty="0" err="1"/>
              <a:t>Beier</a:t>
            </a:r>
            <a:r>
              <a:rPr lang="en-US" altLang="zh-CN" sz="2400" dirty="0"/>
              <a:t>, Bill Porter</a:t>
            </a:r>
            <a:r>
              <a:rPr lang="en-US" altLang="zh-CN" sz="2400" baseline="30000" dirty="0"/>
              <a:t>+</a:t>
            </a:r>
            <a:r>
              <a:rPr lang="en-US" altLang="zh-CN" sz="2400" dirty="0"/>
              <a:t>, Benjamin </a:t>
            </a:r>
            <a:r>
              <a:rPr lang="en-US" altLang="zh-CN" sz="2400" dirty="0" err="1"/>
              <a:t>Zuckerberg</a:t>
            </a:r>
            <a:r>
              <a:rPr lang="en-US" altLang="zh-CN" sz="2400" dirty="0"/>
              <a:t>^, </a:t>
            </a:r>
            <a:r>
              <a:rPr lang="en-US" altLang="zh-CN" sz="2400" dirty="0" err="1"/>
              <a:t>Lianjun</a:t>
            </a:r>
            <a:r>
              <a:rPr lang="en-US" altLang="zh-CN" sz="2400" dirty="0"/>
              <a:t> Zhang, Bryan Blair*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136525"/>
            <a:ext cx="914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0205" tIns="70102" rIns="140205" bIns="70102">
            <a:spAutoFit/>
          </a:bodyPr>
          <a:lstStyle/>
          <a:p>
            <a:pPr algn="ctr"/>
            <a:r>
              <a:rPr lang="en-US" altLang="zh-CN" sz="2400" b="1" dirty="0"/>
              <a:t>USING LIDAR TO ASSESS THE ROLES OF CLIMATE AND LAND-COVER DYNAMICS AS DRIVERS OF CHANGES IN BIODIVERSITY</a:t>
            </a:r>
            <a:endParaRPr lang="zh-CN" altLang="en-US" sz="2400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-152400" y="3462338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401763">
              <a:tabLst>
                <a:tab pos="0" algn="l"/>
                <a:tab pos="701675" algn="l"/>
                <a:tab pos="1401763" algn="l"/>
                <a:tab pos="2103438" algn="l"/>
                <a:tab pos="2803525" algn="l"/>
                <a:tab pos="3505200" algn="l"/>
                <a:tab pos="4206875" algn="l"/>
                <a:tab pos="4906963" algn="l"/>
                <a:tab pos="5608638" algn="l"/>
                <a:tab pos="6308725" algn="l"/>
                <a:tab pos="7010400" algn="l"/>
                <a:tab pos="7710488" algn="l"/>
                <a:tab pos="8412163" algn="l"/>
              </a:tabLst>
            </a:pPr>
            <a:r>
              <a:rPr lang="en-US" altLang="zh-CN" sz="2400" dirty="0"/>
              <a:t>SUNY College of Environmental Science &amp; Forestry</a:t>
            </a:r>
          </a:p>
          <a:p>
            <a:pPr algn="ctr" defTabSz="1401763">
              <a:tabLst>
                <a:tab pos="0" algn="l"/>
                <a:tab pos="701675" algn="l"/>
                <a:tab pos="1401763" algn="l"/>
                <a:tab pos="2103438" algn="l"/>
                <a:tab pos="2803525" algn="l"/>
                <a:tab pos="3505200" algn="l"/>
                <a:tab pos="4206875" algn="l"/>
                <a:tab pos="4906963" algn="l"/>
                <a:tab pos="5608638" algn="l"/>
                <a:tab pos="6308725" algn="l"/>
                <a:tab pos="7010400" algn="l"/>
                <a:tab pos="7710488" algn="l"/>
                <a:tab pos="8412163" algn="l"/>
              </a:tabLst>
            </a:pPr>
            <a:r>
              <a:rPr lang="en-US" altLang="zh-CN" sz="2400" baseline="30000" dirty="0"/>
              <a:t>+</a:t>
            </a:r>
            <a:r>
              <a:rPr lang="en-US" altLang="zh-CN" sz="2400" dirty="0"/>
              <a:t>Michigan State University</a:t>
            </a:r>
          </a:p>
          <a:p>
            <a:pPr algn="ctr" defTabSz="1401763">
              <a:tabLst>
                <a:tab pos="0" algn="l"/>
                <a:tab pos="701675" algn="l"/>
                <a:tab pos="1401763" algn="l"/>
                <a:tab pos="2103438" algn="l"/>
                <a:tab pos="2803525" algn="l"/>
                <a:tab pos="3505200" algn="l"/>
                <a:tab pos="4206875" algn="l"/>
                <a:tab pos="4906963" algn="l"/>
                <a:tab pos="5608638" algn="l"/>
                <a:tab pos="6308725" algn="l"/>
                <a:tab pos="7010400" algn="l"/>
                <a:tab pos="7710488" algn="l"/>
                <a:tab pos="8412163" algn="l"/>
              </a:tabLst>
            </a:pPr>
            <a:r>
              <a:rPr lang="en-US" altLang="zh-CN" sz="2400" dirty="0"/>
              <a:t>^University of Wisconsin</a:t>
            </a:r>
          </a:p>
          <a:p>
            <a:pPr algn="ctr" defTabSz="1401763">
              <a:tabLst>
                <a:tab pos="0" algn="l"/>
                <a:tab pos="701675" algn="l"/>
                <a:tab pos="1401763" algn="l"/>
                <a:tab pos="2103438" algn="l"/>
                <a:tab pos="2803525" algn="l"/>
                <a:tab pos="3505200" algn="l"/>
                <a:tab pos="4206875" algn="l"/>
                <a:tab pos="4906963" algn="l"/>
                <a:tab pos="5608638" algn="l"/>
                <a:tab pos="6308725" algn="l"/>
                <a:tab pos="7010400" algn="l"/>
                <a:tab pos="7710488" algn="l"/>
                <a:tab pos="8412163" algn="l"/>
              </a:tabLst>
            </a:pPr>
            <a:r>
              <a:rPr lang="en-US" altLang="zh-CN" sz="2400" dirty="0"/>
              <a:t>*NASA Goddard Space Flight Center  </a:t>
            </a:r>
          </a:p>
        </p:txBody>
      </p:sp>
      <p:pic>
        <p:nvPicPr>
          <p:cNvPr id="2053" name="Picture 16" descr="esf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62575"/>
            <a:ext cx="1981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6" descr="NASA Goddard Space Flight Center"/>
          <p:cNvPicPr>
            <a:picLocks noChangeAspect="1" noChangeArrowheads="1"/>
          </p:cNvPicPr>
          <p:nvPr/>
        </p:nvPicPr>
        <p:blipFill>
          <a:blip r:embed="rId3" cstate="print"/>
          <a:srcRect l="1373" t="1215" r="2415" b="1434"/>
          <a:stretch>
            <a:fillRect/>
          </a:stretch>
        </p:blipFill>
        <p:spPr bwMode="auto">
          <a:xfrm>
            <a:off x="6477000" y="5105400"/>
            <a:ext cx="1854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27432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1401763">
              <a:tabLst>
                <a:tab pos="0" algn="l"/>
                <a:tab pos="701675" algn="l"/>
                <a:tab pos="1401763" algn="l"/>
                <a:tab pos="2103438" algn="l"/>
                <a:tab pos="2803525" algn="l"/>
                <a:tab pos="3505200" algn="l"/>
                <a:tab pos="4206875" algn="l"/>
                <a:tab pos="4906963" algn="l"/>
                <a:tab pos="5608638" algn="l"/>
                <a:tab pos="6308725" algn="l"/>
                <a:tab pos="7010400" algn="l"/>
                <a:tab pos="7710488" algn="l"/>
                <a:tab pos="8412163" algn="l"/>
              </a:tabLst>
            </a:pPr>
            <a:r>
              <a:rPr lang="en-US" altLang="zh-CN" sz="2400" dirty="0"/>
              <a:t>PhDs: </a:t>
            </a:r>
            <a:r>
              <a:rPr lang="en-US" altLang="zh-CN" sz="2400" dirty="0" err="1"/>
              <a:t>Huiran</a:t>
            </a:r>
            <a:r>
              <a:rPr lang="en-US" altLang="zh-CN" sz="2400" dirty="0"/>
              <a:t> Jin, Wei </a:t>
            </a:r>
            <a:r>
              <a:rPr lang="en-US" altLang="zh-CN" sz="2400" dirty="0" err="1"/>
              <a:t>Zhuang</a:t>
            </a:r>
            <a:r>
              <a:rPr lang="en-US" altLang="zh-CN" sz="2400" dirty="0"/>
              <a:t>, </a:t>
            </a:r>
            <a:r>
              <a:rPr lang="en-US" altLang="zh-CN" sz="2400" b="1" dirty="0"/>
              <a:t>John Wiley</a:t>
            </a:r>
            <a:r>
              <a:rPr lang="en-US" altLang="zh-CN" sz="2400" dirty="0"/>
              <a:t>, Marta </a:t>
            </a:r>
            <a:r>
              <a:rPr lang="en-US" altLang="zh-CN" sz="2400" dirty="0" err="1"/>
              <a:t>Jarzyna</a:t>
            </a:r>
            <a:endParaRPr lang="en-US" altLang="zh-CN" sz="2400" dirty="0"/>
          </a:p>
        </p:txBody>
      </p:sp>
      <p:pic>
        <p:nvPicPr>
          <p:cNvPr id="2056" name="Picture 10" descr="http://www.scentlok.com/wp-content/uploads/michigan-state-university.jpg"/>
          <p:cNvPicPr>
            <a:picLocks noChangeAspect="1" noChangeArrowheads="1"/>
          </p:cNvPicPr>
          <p:nvPr/>
        </p:nvPicPr>
        <p:blipFill>
          <a:blip r:embed="rId4" cstate="print"/>
          <a:srcRect l="2461" t="61539" b="21231"/>
          <a:stretch>
            <a:fillRect/>
          </a:stretch>
        </p:blipFill>
        <p:spPr bwMode="auto">
          <a:xfrm>
            <a:off x="3076575" y="5257800"/>
            <a:ext cx="301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5" cstate="print"/>
          <a:srcRect l="20090" t="9842" r="56178" b="80084"/>
          <a:stretch>
            <a:fillRect/>
          </a:stretch>
        </p:blipFill>
        <p:spPr bwMode="auto">
          <a:xfrm>
            <a:off x="3105150" y="5867400"/>
            <a:ext cx="2914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Results: Succession modeling</a:t>
            </a:r>
          </a:p>
        </p:txBody>
      </p:sp>
      <p:pic>
        <p:nvPicPr>
          <p:cNvPr id="11" name="Picture 10" descr="QMMRmatrix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388"/>
            <a:ext cx="5943612" cy="594361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24200"/>
            <a:ext cx="2597785" cy="12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0175"/>
            <a:ext cx="35909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4"/>
          <p:cNvPicPr>
            <a:picLocks noChangeAspect="1"/>
          </p:cNvPicPr>
          <p:nvPr/>
        </p:nvPicPr>
        <p:blipFill>
          <a:blip r:embed="rId3" cstate="print"/>
          <a:srcRect r="49178"/>
          <a:stretch>
            <a:fillRect/>
          </a:stretch>
        </p:blipFill>
        <p:spPr bwMode="auto">
          <a:xfrm>
            <a:off x="5157788" y="1516063"/>
            <a:ext cx="358457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685800" y="990600"/>
            <a:ext cx="4184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Recent trends in NY and US Northeast mapped at 4km resolution (1980-2009) </a:t>
            </a:r>
          </a:p>
          <a:p>
            <a:endParaRPr lang="en-US" dirty="0"/>
          </a:p>
          <a:p>
            <a:r>
              <a:rPr lang="en-US" dirty="0"/>
              <a:t>Based on PRISM (Daly et al. 2002) and NRCC (</a:t>
            </a:r>
            <a:r>
              <a:rPr lang="en-US" dirty="0" err="1"/>
              <a:t>DeGaetano</a:t>
            </a:r>
            <a:r>
              <a:rPr lang="en-US" dirty="0"/>
              <a:t> &amp; Belcher 2007)</a:t>
            </a:r>
          </a:p>
          <a:p>
            <a:endParaRPr lang="en-US" dirty="0"/>
          </a:p>
          <a:p>
            <a:r>
              <a:rPr lang="en-US" dirty="0" err="1"/>
              <a:t>Theil-Sen</a:t>
            </a:r>
            <a:r>
              <a:rPr lang="en-US" dirty="0"/>
              <a:t> and linear estimations</a:t>
            </a:r>
          </a:p>
          <a:p>
            <a:endParaRPr lang="en-US" dirty="0"/>
          </a:p>
          <a:p>
            <a:r>
              <a:rPr lang="en-US" dirty="0"/>
              <a:t>Seasonal and spatial variability in recent temperature changes</a:t>
            </a:r>
          </a:p>
          <a:p>
            <a:endParaRPr lang="en-US" dirty="0"/>
          </a:p>
          <a:p>
            <a:r>
              <a:rPr lang="en-US" dirty="0" err="1"/>
              <a:t>Tmin</a:t>
            </a:r>
            <a:r>
              <a:rPr lang="en-US" dirty="0"/>
              <a:t> warming at greater rate and more seasonally consistent</a:t>
            </a:r>
          </a:p>
          <a:p>
            <a:endParaRPr lang="en-US" dirty="0"/>
          </a:p>
          <a:p>
            <a:r>
              <a:rPr lang="en-US" dirty="0" err="1"/>
              <a:t>Tmax</a:t>
            </a:r>
            <a:r>
              <a:rPr lang="en-US" dirty="0"/>
              <a:t> trends variable by month</a:t>
            </a:r>
          </a:p>
          <a:p>
            <a:endParaRPr lang="en-US" dirty="0"/>
          </a:p>
          <a:p>
            <a:r>
              <a:rPr lang="en-US" dirty="0"/>
              <a:t>Trend maps are heterogeneous, with patches of warming, stability and cooling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Results: </a:t>
            </a:r>
            <a:r>
              <a:rPr lang="en-US" sz="2400" dirty="0" smtClean="0"/>
              <a:t>Climate change mapping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6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0" y="6561138"/>
            <a:ext cx="1884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/>
              <a:t>Beier</a:t>
            </a:r>
            <a:r>
              <a:rPr lang="en-US" sz="1000" dirty="0"/>
              <a:t> et al. 2011 Landscape Ecol.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38200" y="12192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/>
              <a:t>Species </a:t>
            </a:r>
            <a:r>
              <a:rPr lang="en-US" sz="2400" dirty="0"/>
              <a:t>Richness in </a:t>
            </a:r>
            <a:r>
              <a:rPr lang="en-US" sz="2400" dirty="0" smtClean="0"/>
              <a:t>1980 – Preliminary Results</a:t>
            </a:r>
            <a:endParaRPr lang="en-US" sz="2400" dirty="0"/>
          </a:p>
        </p:txBody>
      </p:sp>
      <p:pic>
        <p:nvPicPr>
          <p:cNvPr id="10244" name="Picture 3" descr="spnumber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64611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 Breeding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bird biodiversity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 descr="spnumber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64611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5715000" y="2362200"/>
            <a:ext cx="32766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b="1" dirty="0"/>
              <a:t>12% </a:t>
            </a:r>
            <a:r>
              <a:rPr lang="en-US" sz="2300" dirty="0"/>
              <a:t>increase in number of blocks w/ &gt;76 species: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b="1" dirty="0"/>
              <a:t>34% </a:t>
            </a:r>
            <a:r>
              <a:rPr lang="en-US" sz="2300" dirty="0"/>
              <a:t>in 1980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b="1" dirty="0"/>
              <a:t>46% </a:t>
            </a:r>
            <a:r>
              <a:rPr lang="en-US" sz="2300" dirty="0"/>
              <a:t>in 2000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12192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/>
              <a:t>Species </a:t>
            </a:r>
            <a:r>
              <a:rPr lang="en-US" sz="2400" dirty="0"/>
              <a:t>Richness in </a:t>
            </a:r>
            <a:r>
              <a:rPr lang="en-US" sz="2400" dirty="0" smtClean="0"/>
              <a:t>2000 – Preliminary Results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 Breeding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bird biodiversity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1600200"/>
            <a:ext cx="6454775" cy="4987925"/>
            <a:chOff x="76200" y="1752672"/>
            <a:chExt cx="6454775" cy="4987780"/>
          </a:xfrm>
        </p:grpSpPr>
        <p:pic>
          <p:nvPicPr>
            <p:cNvPr id="12294" name="Picture 4" descr="map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752672"/>
              <a:ext cx="6454775" cy="4987780"/>
            </a:xfrm>
            <a:prstGeom prst="rect">
              <a:avLst/>
            </a:prstGeom>
            <a:solidFill>
              <a:srgbClr val="EDEDED"/>
            </a:solidFill>
            <a:ln w="190500" cap="rnd">
              <a:noFill/>
              <a:miter lim="800000"/>
              <a:headEnd/>
              <a:tailEnd/>
            </a:ln>
          </p:spPr>
        </p:pic>
        <p:sp>
          <p:nvSpPr>
            <p:cNvPr id="12295" name="TextBox 5"/>
            <p:cNvSpPr txBox="1">
              <a:spLocks noChangeArrowheads="1"/>
            </p:cNvSpPr>
            <p:nvPr/>
          </p:nvSpPr>
          <p:spPr bwMode="auto">
            <a:xfrm>
              <a:off x="1439694" y="2590800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>
                  <a:cs typeface="Arial" pitchFamily="34" charset="0"/>
                </a:rPr>
                <a:t>λ</a:t>
              </a:r>
              <a:r>
                <a:rPr lang="en-US" sz="1200" baseline="-25000"/>
                <a:t>s</a:t>
              </a:r>
            </a:p>
          </p:txBody>
        </p:sp>
        <p:sp>
          <p:nvSpPr>
            <p:cNvPr id="12296" name="TextBox 6"/>
            <p:cNvSpPr txBox="1">
              <a:spLocks noChangeArrowheads="1"/>
            </p:cNvSpPr>
            <p:nvPr/>
          </p:nvSpPr>
          <p:spPr bwMode="auto">
            <a:xfrm>
              <a:off x="1629658" y="2806522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>
                  <a:cs typeface="Arial" pitchFamily="34" charset="0"/>
                </a:rPr>
                <a:t>λ</a:t>
              </a:r>
              <a:r>
                <a:rPr lang="en-US" sz="1200" baseline="-25000"/>
                <a:t>s</a:t>
              </a:r>
            </a:p>
          </p:txBody>
        </p:sp>
        <p:sp>
          <p:nvSpPr>
            <p:cNvPr id="12297" name="TextBox 7"/>
            <p:cNvSpPr txBox="1">
              <a:spLocks noChangeArrowheads="1"/>
            </p:cNvSpPr>
            <p:nvPr/>
          </p:nvSpPr>
          <p:spPr bwMode="auto">
            <a:xfrm>
              <a:off x="1444581" y="2991118"/>
              <a:ext cx="3129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>
                  <a:cs typeface="Arial" pitchFamily="34" charset="0"/>
                </a:rPr>
                <a:t>λ</a:t>
              </a:r>
              <a:r>
                <a:rPr lang="en-US" sz="1200" baseline="-25000"/>
                <a:t>s</a:t>
              </a:r>
            </a:p>
          </p:txBody>
        </p:sp>
      </p:grp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5715000" y="1905000"/>
            <a:ext cx="3276600" cy="38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dirty="0"/>
              <a:t>Communities w/ increasing number of species: </a:t>
            </a:r>
            <a:r>
              <a:rPr lang="en-US" sz="2300" b="1" dirty="0"/>
              <a:t>43%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dirty="0"/>
              <a:t>Communities w/ decreasing number of species: </a:t>
            </a:r>
            <a:r>
              <a:rPr lang="en-US" sz="2300" b="1" dirty="0"/>
              <a:t>34%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dirty="0"/>
              <a:t>Communities w/ constant number of species: </a:t>
            </a:r>
            <a:r>
              <a:rPr lang="en-US" sz="2300" b="1" dirty="0"/>
              <a:t>23%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 Breeding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bird biodiversity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8200" y="12192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/>
              <a:t>Community Dynamics 1980 – 2000 – Preliminary Results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 descr="map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6461125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5715000" y="2362200"/>
            <a:ext cx="3276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dirty="0"/>
              <a:t>Communities stationary: </a:t>
            </a:r>
            <a:r>
              <a:rPr lang="en-US" sz="2300" b="1" dirty="0"/>
              <a:t>&gt;99%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300" dirty="0"/>
              <a:t>Communities not stationary: </a:t>
            </a:r>
            <a:r>
              <a:rPr lang="en-US" sz="2300" b="1" dirty="0"/>
              <a:t>&lt;1%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12192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/>
              <a:t>Community Dynamics 1980 – 2000 – Preliminary Results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 Breeding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bird biodiversity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cover classifier -&gt; shrubs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 trends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2012)</a:t>
            </a:r>
            <a:endParaRPr lang="en-US" sz="3200" noProof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/>
              <a:t>LiDAR calibration -&gt; automate</a:t>
            </a:r>
            <a:endParaRPr lang="en-US" sz="3200" noProof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Successional model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Drivers of breeding bird shifts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95800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My Documents\My Pictures\Syracuse\July 27, 2011 Field Work Eager\IMGP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5" y="1051586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609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724400"/>
            <a:ext cx="129540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2291738"/>
            <a:ext cx="3345628" cy="267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286000"/>
            <a:ext cx="3345628" cy="267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524000"/>
            <a:ext cx="186944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5486400" y="1447800"/>
          <a:ext cx="3581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361" t="40238" r="29196" b="13334"/>
          <a:stretch>
            <a:fillRect/>
          </a:stretch>
        </p:blipFill>
        <p:spPr bwMode="auto">
          <a:xfrm>
            <a:off x="6324600" y="4800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838200"/>
            <a:ext cx="4972050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78511" y="2164830"/>
            <a:ext cx="808975" cy="80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6" descr="NASA Goddard Space Flight Center"/>
          <p:cNvPicPr>
            <a:picLocks noChangeArrowheads="1"/>
          </p:cNvPicPr>
          <p:nvPr/>
        </p:nvPicPr>
        <p:blipFill>
          <a:blip r:embed="rId10" cstate="print"/>
          <a:srcRect l="1373" t="1215" r="2415" b="1434"/>
          <a:stretch>
            <a:fillRect/>
          </a:stretch>
        </p:blipFill>
        <p:spPr bwMode="auto">
          <a:xfrm>
            <a:off x="6072265" y="3109210"/>
            <a:ext cx="846944" cy="75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594391"/>
            <a:ext cx="8229600" cy="5897528"/>
          </a:xfrm>
        </p:spPr>
        <p:txBody>
          <a:bodyPr/>
          <a:lstStyle/>
          <a:p>
            <a:r>
              <a:rPr lang="en-US" dirty="0" smtClean="0"/>
              <a:t>Research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Does the addition of waveform LiDAR data improve the ability of multispectral image processing to classify habitat types?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model of successional dynamics coupled with LiDAR-derived vegetation structure information help predict past and future habitat trends?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what degree do climate changes and habitat trends affect breeding bird range shifts, and can we effective model future bird dynamics?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62915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4948282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V="1">
            <a:off x="2848131" y="1066800"/>
            <a:ext cx="1190469" cy="13166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55626" y="2570813"/>
            <a:ext cx="1182974" cy="3677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04800"/>
            <a:ext cx="8610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Study Area: Central New York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449388"/>
            <a:ext cx="8991600" cy="4210050"/>
            <a:chOff x="152400" y="2191582"/>
            <a:chExt cx="8991600" cy="420921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2400" y="2209800"/>
              <a:ext cx="8991600" cy="4191000"/>
              <a:chOff x="1066800" y="2819400"/>
              <a:chExt cx="7162800" cy="3200400"/>
            </a:xfrm>
          </p:grpSpPr>
          <p:pic>
            <p:nvPicPr>
              <p:cNvPr id="7177" name="Picture 9" descr="maximum height (GD)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800" y="2819400"/>
                <a:ext cx="3657600" cy="32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10" descr="maximum height (rh)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2819400"/>
                <a:ext cx="3657600" cy="32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75" name="TextBox 7"/>
            <p:cNvSpPr txBox="1">
              <a:spLocks noChangeArrowheads="1"/>
            </p:cNvSpPr>
            <p:nvPr/>
          </p:nvSpPr>
          <p:spPr bwMode="auto">
            <a:xfrm>
              <a:off x="725501" y="2191582"/>
              <a:ext cx="3465499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Treetop Height VS. Gaussian Decomposition</a:t>
              </a:r>
            </a:p>
          </p:txBody>
        </p:sp>
        <p:sp>
          <p:nvSpPr>
            <p:cNvPr id="7176" name="TextBox 12"/>
            <p:cNvSpPr txBox="1">
              <a:spLocks noChangeArrowheads="1"/>
            </p:cNvSpPr>
            <p:nvPr/>
          </p:nvSpPr>
          <p:spPr bwMode="auto">
            <a:xfrm>
              <a:off x="5502519" y="2212365"/>
              <a:ext cx="263405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Treetop Height VS. RH100 values</a:t>
              </a:r>
            </a:p>
          </p:txBody>
        </p:sp>
      </p:grp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096000" y="1066800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Existing method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600200" y="1066800"/>
            <a:ext cx="190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Proposed method 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04800"/>
            <a:ext cx="86868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Results: </a:t>
            </a:r>
            <a:r>
              <a:rPr lang="en-US" sz="2800" dirty="0" smtClean="0"/>
              <a:t>LiDAR Improved treetop height estimation</a:t>
            </a:r>
            <a:endParaRPr lang="en-US" sz="3200" dirty="0" smtClean="0"/>
          </a:p>
        </p:txBody>
      </p:sp>
    </p:spTree>
  </p:cSld>
  <p:clrMapOvr>
    <a:masterClrMapping/>
  </p:clrMapOvr>
  <p:transition advTm="749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Desktop\biomass comparison.tif"/>
          <p:cNvPicPr>
            <a:picLocks noChangeAspect="1" noChangeArrowheads="1"/>
          </p:cNvPicPr>
          <p:nvPr/>
        </p:nvPicPr>
        <p:blipFill>
          <a:blip r:embed="rId3" cstate="print"/>
          <a:srcRect l="1093" t="1667" r="6040" b="1667"/>
          <a:stretch>
            <a:fillRect/>
          </a:stretch>
        </p:blipFill>
        <p:spPr bwMode="auto">
          <a:xfrm>
            <a:off x="0" y="1219200"/>
            <a:ext cx="6700345" cy="4572000"/>
          </a:xfrm>
          <a:prstGeom prst="rect">
            <a:avLst/>
          </a:prstGeom>
          <a:noFill/>
        </p:spPr>
      </p:pic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6705600" y="2601913"/>
            <a:ext cx="229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Existing methods</a:t>
            </a:r>
          </a:p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Adjusted R</a:t>
            </a:r>
            <a:r>
              <a:rPr lang="en-US" b="1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 = 0.5-0.65</a:t>
            </a: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6705600" y="1524000"/>
            <a:ext cx="223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Proposed method:</a:t>
            </a:r>
          </a:p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Adjusted R</a:t>
            </a:r>
            <a:r>
              <a:rPr lang="en-US" b="1" baseline="3000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 = 0.7-0.8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209800"/>
            <a:ext cx="9144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If you have Biomass Data over LVIS signals please contact us:</a:t>
            </a:r>
          </a:p>
          <a:p>
            <a:pPr algn="ctr">
              <a:defRPr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Giorgos Mountrakis - gm@esf.edu</a:t>
            </a:r>
          </a:p>
          <a:p>
            <a:pPr algn="ctr">
              <a:defRPr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04800"/>
            <a:ext cx="8610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Results: LiDAR improved biomass estimation</a:t>
            </a:r>
          </a:p>
        </p:txBody>
      </p:sp>
    </p:spTree>
  </p:cSld>
  <p:clrMapOvr>
    <a:masterClrMapping/>
  </p:clrMapOvr>
  <p:transition advTm="102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381000" y="1066800"/>
            <a:ext cx="8166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65000"/>
              <a:buFont typeface="Wingdings" pitchFamily="2" charset="2"/>
              <a:buChar char="n"/>
              <a:defRPr/>
            </a:pPr>
            <a:r>
              <a:rPr lang="en-US" altLang="zh-CN" sz="24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Multi-temporal Landsat </a:t>
            </a:r>
            <a:r>
              <a:rPr lang="en-US" altLang="zh-CN" sz="2400" kern="0" dirty="0">
                <a:latin typeface="Calibri" pitchFamily="34" charset="0"/>
              </a:rPr>
              <a:t>offers significant benefits in OVERALL classification accuracy</a:t>
            </a:r>
            <a:endParaRPr lang="zh-CN" altLang="en-US" sz="2400" kern="0" dirty="0">
              <a:latin typeface="Calibri" pitchFamily="34" charset="0"/>
            </a:endParaRPr>
          </a:p>
        </p:txBody>
      </p:sp>
      <p:pic>
        <p:nvPicPr>
          <p:cNvPr id="10244" name="图片 13" descr="barchart_overall.png"/>
          <p:cNvPicPr>
            <a:picLocks noChangeAspect="1"/>
          </p:cNvPicPr>
          <p:nvPr/>
        </p:nvPicPr>
        <p:blipFill>
          <a:blip r:embed="rId2" cstate="print"/>
          <a:srcRect l="7574" t="4834" r="8607"/>
          <a:stretch>
            <a:fillRect/>
          </a:stretch>
        </p:blipFill>
        <p:spPr bwMode="auto">
          <a:xfrm>
            <a:off x="260350" y="2362200"/>
            <a:ext cx="85026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404938" y="3019425"/>
            <a:ext cx="77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72.27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5538" y="2968625"/>
            <a:ext cx="77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73.90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0263" y="2419350"/>
            <a:ext cx="77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90.95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4038" y="4178300"/>
            <a:ext cx="77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33.09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4638" y="4191000"/>
            <a:ext cx="77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32.74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13488" y="4038600"/>
            <a:ext cx="773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37.09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850" y="2419350"/>
            <a:ext cx="7731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latin typeface="+mj-lt"/>
              </a:rPr>
              <a:t>91.73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04800"/>
            <a:ext cx="8610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Results: Integration of </a:t>
            </a:r>
            <a:r>
              <a:rPr lang="en-US" sz="3200" dirty="0" err="1" smtClean="0"/>
              <a:t>Landsat</a:t>
            </a:r>
            <a:r>
              <a:rPr lang="en-US" sz="3200" dirty="0" smtClean="0"/>
              <a:t>, PALSAR, and 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内容占位符 7" descr="Fig_Table5T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85" t="5013" r="8485" b="4010"/>
          <a:stretch>
            <a:fillRect/>
          </a:stretch>
        </p:blipFill>
        <p:spPr>
          <a:xfrm>
            <a:off x="228600" y="2438400"/>
            <a:ext cx="8721725" cy="3560763"/>
          </a:xfrm>
        </p:spPr>
      </p:pic>
      <p:pic>
        <p:nvPicPr>
          <p:cNvPr id="9" name="图片 8" descr="Fig_Table7TMSAR.png"/>
          <p:cNvPicPr>
            <a:picLocks noChangeAspect="1"/>
          </p:cNvPicPr>
          <p:nvPr/>
        </p:nvPicPr>
        <p:blipFill>
          <a:blip r:embed="rId3" cstate="print"/>
          <a:srcRect l="5785" t="5013" r="8485" b="4010"/>
          <a:stretch>
            <a:fillRect/>
          </a:stretch>
        </p:blipFill>
        <p:spPr bwMode="auto">
          <a:xfrm>
            <a:off x="230188" y="2436813"/>
            <a:ext cx="8723312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Fig_Table8TMSARLiDAR.png"/>
          <p:cNvPicPr>
            <a:picLocks noChangeAspect="1"/>
          </p:cNvPicPr>
          <p:nvPr/>
        </p:nvPicPr>
        <p:blipFill>
          <a:blip r:embed="rId4" cstate="print"/>
          <a:srcRect l="4630" t="5013" r="8485" b="4012"/>
          <a:stretch>
            <a:fillRect/>
          </a:stretch>
        </p:blipFill>
        <p:spPr bwMode="auto">
          <a:xfrm>
            <a:off x="114300" y="2438400"/>
            <a:ext cx="8839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438400" y="2286000"/>
            <a:ext cx="1981200" cy="3810000"/>
          </a:xfrm>
          <a:prstGeom prst="rect">
            <a:avLst/>
          </a:prstGeom>
          <a:solidFill>
            <a:srgbClr val="FFFF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981200" cy="3810000"/>
          </a:xfrm>
          <a:prstGeom prst="rect">
            <a:avLst/>
          </a:prstGeom>
          <a:solidFill>
            <a:srgbClr val="FFFF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04800"/>
            <a:ext cx="8610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Results: Integration of </a:t>
            </a:r>
            <a:r>
              <a:rPr lang="en-US" sz="3200" dirty="0" err="1" smtClean="0"/>
              <a:t>Landsat</a:t>
            </a:r>
            <a:r>
              <a:rPr lang="en-US" sz="3200" dirty="0" smtClean="0"/>
              <a:t>, PALSAR, and LVIS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Results: Succession modeling</a:t>
            </a:r>
          </a:p>
        </p:txBody>
      </p:sp>
      <p:pic>
        <p:nvPicPr>
          <p:cNvPr id="14" name="Picture 13" descr="QMMRdetfun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88"/>
            <a:ext cx="5943612" cy="594361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245" y="2667000"/>
            <a:ext cx="2992755" cy="12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5700291" y="2960557"/>
            <a:ext cx="1349115" cy="3748"/>
          </a:xfrm>
          <a:prstGeom prst="line">
            <a:avLst/>
          </a:prstGeom>
          <a:ln w="38100">
            <a:solidFill>
              <a:srgbClr val="21E55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92795" y="3147934"/>
            <a:ext cx="1334125" cy="7496"/>
          </a:xfrm>
          <a:prstGeom prst="line">
            <a:avLst/>
          </a:prstGeom>
          <a:ln w="38100">
            <a:solidFill>
              <a:srgbClr val="F92F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04038" y="3350302"/>
            <a:ext cx="1262922" cy="1249"/>
          </a:xfrm>
          <a:prstGeom prst="line">
            <a:avLst/>
          </a:prstGeom>
          <a:ln w="38100">
            <a:solidFill>
              <a:srgbClr val="F8780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92796" y="3550171"/>
            <a:ext cx="457200" cy="0"/>
          </a:xfrm>
          <a:prstGeom prst="line">
            <a:avLst/>
          </a:prstGeom>
          <a:ln w="38100">
            <a:solidFill>
              <a:srgbClr val="B7B7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92796" y="3770026"/>
            <a:ext cx="712033" cy="0"/>
          </a:xfrm>
          <a:prstGeom prst="line">
            <a:avLst/>
          </a:prstGeom>
          <a:ln w="38100">
            <a:solidFill>
              <a:srgbClr val="0707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638</Words>
  <Application>Microsoft Office PowerPoint</Application>
  <PresentationFormat>On-screen Show (4:3)</PresentationFormat>
  <Paragraphs>93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John Wiley</cp:lastModifiedBy>
  <cp:revision>15</cp:revision>
  <dcterms:created xsi:type="dcterms:W3CDTF">2006-08-16T00:00:00Z</dcterms:created>
  <dcterms:modified xsi:type="dcterms:W3CDTF">2012-04-26T14:39:31Z</dcterms:modified>
</cp:coreProperties>
</file>